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6"/>
  </p:notesMasterIdLst>
  <p:handoutMasterIdLst>
    <p:handoutMasterId r:id="rId27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1881" r:id="rId13"/>
    <p:sldId id="265" r:id="rId14"/>
    <p:sldId id="277" r:id="rId15"/>
    <p:sldId id="272" r:id="rId16"/>
    <p:sldId id="275" r:id="rId17"/>
    <p:sldId id="273" r:id="rId18"/>
    <p:sldId id="274" r:id="rId19"/>
    <p:sldId id="278" r:id="rId20"/>
    <p:sldId id="279" r:id="rId21"/>
    <p:sldId id="268" r:id="rId22"/>
    <p:sldId id="280" r:id="rId23"/>
    <p:sldId id="281" r:id="rId24"/>
    <p:sldId id="282" r:id="rId25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FF33CC"/>
    <a:srgbClr val="FFCC00"/>
    <a:srgbClr val="66FFFF"/>
    <a:srgbClr val="FF0000"/>
    <a:srgbClr val="FFFF00"/>
    <a:srgbClr val="380288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6" autoAdjust="0"/>
    <p:restoredTop sz="88592" autoAdjust="0"/>
  </p:normalViewPr>
  <p:slideViewPr>
    <p:cSldViewPr snapToGrid="0">
      <p:cViewPr varScale="1">
        <p:scale>
          <a:sx n="60" d="100"/>
          <a:sy n="60" d="100"/>
        </p:scale>
        <p:origin x="177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achlo97\Desktop\Tai%20lieu%20cai%20thie&#770;n\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170</c:v>
                </c:pt>
                <c:pt idx="15">
                  <c:v>176</c:v>
                </c:pt>
                <c:pt idx="16">
                  <c:v>183</c:v>
                </c:pt>
                <c:pt idx="17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8-4F84-8204-4CF93955A2B3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B5F8-4F84-8204-4CF93955A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Mối tương quan giữa giờ công chuyển đổi bảng &amp; số lượng bảng MPB </a:t>
            </a:r>
          </a:p>
        </c:rich>
      </c:tx>
      <c:layout>
        <c:manualLayout>
          <c:xMode val="edge"/>
          <c:yMode val="edge"/>
          <c:x val="0.14509354232437013"/>
          <c:y val="8.796296296296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6512-40B4-B013-752C9194116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36.700000000000003</c:v>
                </c:pt>
                <c:pt idx="1">
                  <c:v>37.599999999999994</c:v>
                </c:pt>
                <c:pt idx="2">
                  <c:v>41.2</c:v>
                </c:pt>
                <c:pt idx="3">
                  <c:v>42.7</c:v>
                </c:pt>
                <c:pt idx="4">
                  <c:v>45.7</c:v>
                </c:pt>
                <c:pt idx="5">
                  <c:v>47.8</c:v>
                </c:pt>
                <c:pt idx="6">
                  <c:v>49.3</c:v>
                </c:pt>
                <c:pt idx="7">
                  <c:v>51.099999999999994</c:v>
                </c:pt>
                <c:pt idx="8">
                  <c:v>52.899999999999991</c:v>
                </c:pt>
                <c:pt idx="9">
                  <c:v>54.099999999999994</c:v>
                </c:pt>
                <c:pt idx="10">
                  <c:v>48.7</c:v>
                </c:pt>
                <c:pt idx="11">
                  <c:v>54.7</c:v>
                </c:pt>
                <c:pt idx="12">
                  <c:v>56.5</c:v>
                </c:pt>
                <c:pt idx="13">
                  <c:v>58</c:v>
                </c:pt>
                <c:pt idx="14">
                  <c:v>58.3</c:v>
                </c:pt>
                <c:pt idx="15">
                  <c:v>60.7</c:v>
                </c:pt>
                <c:pt idx="16">
                  <c:v>61.3</c:v>
                </c:pt>
                <c:pt idx="17">
                  <c:v>61.599999999999994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12-40B4-B013-752C91941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8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20"/>
        <c:minorUnit val="4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err="1"/>
              <a:t>phân</a:t>
            </a:r>
            <a:r>
              <a:rPr lang="en-US" sz="1800" b="1"/>
              <a:t> </a:t>
            </a:r>
            <a:r>
              <a:rPr lang="en-US" sz="1800" b="1" smtClean="0"/>
              <a:t>tích</a:t>
            </a:r>
            <a:r>
              <a:rPr lang="en-US" sz="1800" b="1" baseline="0" smtClean="0"/>
              <a:t> </a:t>
            </a:r>
            <a:r>
              <a:rPr lang="en-US" sz="1800" b="1" smtClean="0"/>
              <a:t>nghiệp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 err="1"/>
                  <a:t>Tỷ</a:t>
                </a:r>
                <a:r>
                  <a:rPr lang="en-US" sz="1100" dirty="0"/>
                  <a:t> </a:t>
                </a:r>
                <a:r>
                  <a:rPr lang="en-US" sz="1100" dirty="0" err="1"/>
                  <a:t>lệ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0.60251</cdr:x>
      <cdr:y>0.67864</cdr:y>
    </cdr:from>
    <cdr:to>
      <cdr:x>0.74373</cdr:x>
      <cdr:y>0.80331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342440" y="1779781"/>
          <a:ext cx="1017795" cy="3269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>
              <a:solidFill>
                <a:srgbClr val="0070C0"/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0.4006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483" y="834607"/>
          <a:ext cx="2773679" cy="2762717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11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107F0E-1611-4E78-8070-306B5A5205B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99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19647" y="646331"/>
          <a:ext cx="8894857" cy="5187038"/>
        </p:xfrm>
        <a:graphic>
          <a:graphicData uri="http://schemas.openxmlformats.org/drawingml/2006/table">
            <a:tbl>
              <a:tblPr/>
              <a:tblGrid>
                <a:gridCol w="3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</a:t>
              </a:r>
              <a:r>
                <a:rPr lang="en-US" sz="1477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Dũ</a:t>
              </a:r>
              <a:endPara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1028533" y="1243539"/>
            <a:ext cx="7207250" cy="5092700"/>
            <a:chOff x="0" y="0"/>
            <a:chExt cx="8140700" cy="50927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91548496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437847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886175" y="1403349"/>
              <a:ext cx="304800" cy="330200"/>
            </a:xfrm>
            <a:prstGeom prst="ellipse">
              <a:avLst/>
            </a:prstGeom>
            <a:solidFill>
              <a:schemeClr val="accent1"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rgbClr val="002060"/>
                </a:solidFill>
              </a:rPr>
              <a:t>SƠ LƯỢC QUY TRÌNH CHUYỂN ĐỔI BẢNG MPB</a:t>
            </a:r>
            <a:endParaRPr sz="20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3564435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1. 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Từ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hàng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smtClean="0">
                  <a:latin typeface="+mj-lt"/>
                  <a:ea typeface="Cambria" panose="02040503050406030204" pitchFamily="18" charset="0"/>
                </a:rPr>
                <a:t>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3564436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2. 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chứa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đến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line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cần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3565609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3. 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chỉ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kết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nối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với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nguồn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3564435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smtClean="0">
                  <a:latin typeface="+mj-lt"/>
                  <a:ea typeface="Cambria" panose="02040503050406030204" pitchFamily="18" charset="0"/>
                </a:rPr>
                <a:t>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08" y="1946415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9" y="1701275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51" y="1701275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26" y="1401000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tích,nhóm quyết định cải thiện 2 hạng mục chiếm tỷ lệ cao nhất : Tìm bảng &amp; ghi chép ký lục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208544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533843" cy="4394396"/>
            <a:chOff x="4256858" y="897860"/>
            <a:chExt cx="2744881" cy="5638774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350257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715131" y="5546039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764057" y="1544880"/>
            <a:ext cx="2589872" cy="4394394"/>
            <a:chOff x="1462059" y="1194453"/>
            <a:chExt cx="2779693" cy="5638774"/>
          </a:xfrm>
        </p:grpSpPr>
        <p:sp>
          <p:nvSpPr>
            <p:cNvPr id="59" name="Arc 58"/>
            <p:cNvSpPr/>
            <p:nvPr/>
          </p:nvSpPr>
          <p:spPr bwMode="auto">
            <a:xfrm>
              <a:off x="1462059" y="1194453"/>
              <a:ext cx="2422514" cy="5638774"/>
            </a:xfrm>
            <a:prstGeom prst="arc">
              <a:avLst>
                <a:gd name="adj1" fmla="val 20554203"/>
                <a:gd name="adj2" fmla="val 3575773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2955144" y="5824021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960466" y="870882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8"/>
              <a:ext cx="2448658" cy="4781529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883649">
                <a:defRPr/>
              </a:pPr>
              <a:r>
                <a:rPr lang="en-US" sz="1662" b="1"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111070" y="1856884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396263" y="-493227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76222" y="1596099"/>
            <a:ext cx="1841543" cy="34701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3021141" y="3888462"/>
            <a:ext cx="570562" cy="5014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051172" y="524453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>
            <a:endCxn id="98" idx="1"/>
          </p:cNvCxnSpPr>
          <p:nvPr/>
        </p:nvCxnSpPr>
        <p:spPr bwMode="auto">
          <a:xfrm>
            <a:off x="3040317" y="3888462"/>
            <a:ext cx="566657" cy="7125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Rounded Rectangle 89"/>
          <p:cNvSpPr/>
          <p:nvPr/>
        </p:nvSpPr>
        <p:spPr bwMode="auto">
          <a:xfrm>
            <a:off x="386703" y="1202647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Số lượng bảng MPB ngày càng nhiều</a:t>
            </a:r>
            <a:endParaRPr lang="en-US" sz="14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68683" y="3846024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381180" y="4321020"/>
            <a:ext cx="373816" cy="5489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34205" y="3551277"/>
            <a:ext cx="1689519" cy="589493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Chữ ghi chép bằng tay khó đọc.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3606974" y="3598410"/>
            <a:ext cx="2245260" cy="72261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Chưa có biểu thị thứ tự số đặt để xe đây bảng</a:t>
            </a: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240635" cy="23261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5171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 có thiết bị hỗ trợ giúp vận chuyển bảng nhanh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54996" y="4381646"/>
            <a:ext cx="1931890" cy="97665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Sắp xếp, cập nhật sai nhãn mã thiết bị trên </a:t>
            </a:r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bảng quản </a:t>
            </a:r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lý.</a:t>
            </a:r>
            <a:endParaRPr lang="en-US" sz="14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3139" y="896649"/>
            <a:ext cx="219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Nguyên nhân gây lãng phí thời gian cho nghiệp vụ chuyển đổi bảng MPB</a:t>
            </a:r>
            <a:endParaRPr lang="en-US" sz="1800"/>
          </a:p>
        </p:txBody>
      </p:sp>
      <p:cxnSp>
        <p:nvCxnSpPr>
          <p:cNvPr id="79" name="Straight Connector 78"/>
          <p:cNvCxnSpPr>
            <a:endCxn id="101" idx="1"/>
          </p:cNvCxnSpPr>
          <p:nvPr/>
        </p:nvCxnSpPr>
        <p:spPr bwMode="auto">
          <a:xfrm flipV="1">
            <a:off x="4191757" y="2727169"/>
            <a:ext cx="350296" cy="8968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ounded Rectangle 100"/>
          <p:cNvSpPr/>
          <p:nvPr/>
        </p:nvSpPr>
        <p:spPr bwMode="auto">
          <a:xfrm>
            <a:off x="4542053" y="2333619"/>
            <a:ext cx="1824609" cy="78709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Bảng thông tin không  cập nhật hiển thị theo real time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3022209" y="4376877"/>
            <a:ext cx="1918751" cy="734677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Thao tác thủ công: ghi chép, nhập liệu bằng tay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3" name="Straight Connector 102"/>
          <p:cNvCxnSpPr>
            <a:stCxn id="48" idx="1"/>
          </p:cNvCxnSpPr>
          <p:nvPr/>
        </p:nvCxnSpPr>
        <p:spPr bwMode="auto">
          <a:xfrm flipH="1">
            <a:off x="3996040" y="1856100"/>
            <a:ext cx="355693" cy="246887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57663" y="5760128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 thấy hầu hết nguyên nhân là do thao tác thủ công </a:t>
            </a:r>
            <a:r>
              <a:rPr lang="ja-JP" alt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⇒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phát triển phần mềm quản lý chuyển đổi bảng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253171" y="3825017"/>
            <a:ext cx="1659103" cy="608211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Phải ghi nhớ thông tin để ghi chép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>
            <a:stCxn id="41" idx="2"/>
          </p:cNvCxnSpPr>
          <p:nvPr/>
        </p:nvCxnSpPr>
        <p:spPr bwMode="auto">
          <a:xfrm>
            <a:off x="2082723" y="4433228"/>
            <a:ext cx="801773" cy="413528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4351733" y="1482640"/>
            <a:ext cx="1753224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</a:t>
            </a:r>
            <a:r>
              <a:rPr lang="en-US" sz="1400" smtClean="0">
                <a:solidFill>
                  <a:srgbClr val="000000"/>
                </a:solidFill>
              </a:rPr>
              <a:t>ảng </a:t>
            </a:r>
            <a:r>
              <a:rPr lang="en-US" sz="1400" smtClean="0">
                <a:solidFill>
                  <a:srgbClr val="000000"/>
                </a:solidFill>
              </a:rPr>
              <a:t>thông tin có quá nhiều data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06735"/>
              </p:ext>
            </p:extLst>
          </p:nvPr>
        </p:nvGraphicFramePr>
        <p:xfrm>
          <a:off x="454632" y="768120"/>
          <a:ext cx="8894857" cy="5187038"/>
        </p:xfrm>
        <a:graphic>
          <a:graphicData uri="http://schemas.openxmlformats.org/drawingml/2006/table">
            <a:tbl>
              <a:tblPr/>
              <a:tblGrid>
                <a:gridCol w="3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214499</TotalTime>
  <Words>2408</Words>
  <Application>Microsoft Office PowerPoint</Application>
  <PresentationFormat>A4 Paper (210x297 mm)</PresentationFormat>
  <Paragraphs>428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Alegreya</vt:lpstr>
      <vt:lpstr>Alice</vt:lpstr>
      <vt:lpstr>Meiryo UI</vt:lpstr>
      <vt:lpstr>ＭＳ Ｐゴシック</vt:lpstr>
      <vt:lpstr>ＭＳ Ｐ明朝</vt:lpstr>
      <vt:lpstr>ＭＳ 明朝</vt:lpstr>
      <vt:lpstr>メイリオ</vt:lpstr>
      <vt:lpstr>Arial</vt:lpstr>
      <vt:lpstr>Calibri</vt:lpstr>
      <vt:lpstr>Calibri Light</vt:lpstr>
      <vt:lpstr>Cambria</vt:lpstr>
      <vt:lpstr>Tahoma</vt:lpstr>
      <vt:lpstr>Times New Roman</vt:lpstr>
      <vt:lpstr>Wingdings</vt:lpstr>
      <vt:lpstr>Wingdings 2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The. Pham</cp:lastModifiedBy>
  <cp:revision>8524</cp:revision>
  <cp:lastPrinted>2018-10-02T09:45:47Z</cp:lastPrinted>
  <dcterms:created xsi:type="dcterms:W3CDTF">2007-07-17T02:39:18Z</dcterms:created>
  <dcterms:modified xsi:type="dcterms:W3CDTF">2024-12-07T01:48:55Z</dcterms:modified>
</cp:coreProperties>
</file>